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3" r:id="rId6"/>
    <p:sldId id="264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70601" autoAdjust="0"/>
  </p:normalViewPr>
  <p:slideViewPr>
    <p:cSldViewPr snapToGrid="0">
      <p:cViewPr varScale="1">
        <p:scale>
          <a:sx n="52" d="100"/>
          <a:sy n="52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C36C0-6E54-4AF7-97F5-F3AA983202AD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4FC3C-ED7D-4AEE-945D-8E0723CBF8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22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FC3C-ED7D-4AEE-945D-8E0723CBF8E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71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89C-7674-4893-A93B-32364B2578E1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669A-6099-4451-B1DF-50A6FF924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31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89C-7674-4893-A93B-32364B2578E1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669A-6099-4451-B1DF-50A6FF924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48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89C-7674-4893-A93B-32364B2578E1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669A-6099-4451-B1DF-50A6FF924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5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89C-7674-4893-A93B-32364B2578E1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669A-6099-4451-B1DF-50A6FF924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53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89C-7674-4893-A93B-32364B2578E1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669A-6099-4451-B1DF-50A6FF924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40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89C-7674-4893-A93B-32364B2578E1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669A-6099-4451-B1DF-50A6FF924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05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89C-7674-4893-A93B-32364B2578E1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669A-6099-4451-B1DF-50A6FF924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43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89C-7674-4893-A93B-32364B2578E1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669A-6099-4451-B1DF-50A6FF924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060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89C-7674-4893-A93B-32364B2578E1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669A-6099-4451-B1DF-50A6FF924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744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89C-7674-4893-A93B-32364B2578E1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669A-6099-4451-B1DF-50A6FF924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75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89C-7674-4893-A93B-32364B2578E1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669A-6099-4451-B1DF-50A6FF924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7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89C-7674-4893-A93B-32364B2578E1}" type="datetimeFigureOut">
              <a:rPr lang="it-IT" smtClean="0"/>
              <a:t>28/11/2018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669A-6099-4451-B1DF-50A6FF924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24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Dissesti idrogeologici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Giorgio Floridia , Fabiola Pino , Francesco </a:t>
            </a:r>
            <a:r>
              <a:rPr lang="it-IT" sz="3200" b="1" dirty="0" err="1"/>
              <a:t>Oteri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665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96982" y="0"/>
            <a:ext cx="12164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pic>
        <p:nvPicPr>
          <p:cNvPr id="3" name="Immagine 2" descr="File:US Navy 051213-N-9167M-002 U.S. Navy family housin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42" y="184666"/>
            <a:ext cx="6219767" cy="666403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36933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                                  I DISSESTI IDROGEOLOGICI</a:t>
            </a:r>
          </a:p>
          <a:p>
            <a:endParaRPr lang="it-IT" dirty="0"/>
          </a:p>
          <a:p>
            <a:r>
              <a:rPr lang="it-IT" dirty="0"/>
              <a:t>I dissesti idrogeologici sono degradazioni ambientali dovuti principalmente </a:t>
            </a:r>
            <a:r>
              <a:rPr lang="it-IT" b="1" dirty="0"/>
              <a:t>all'attività erosiva delle acque superficiali</a:t>
            </a:r>
            <a:r>
              <a:rPr lang="it-IT" dirty="0"/>
              <a:t>, in contesti geologici naturalmente predisposti (rocce argillose e arenacee, comunque scarsamente coerenti) o intensamente denudati per la distruzione del ricoprimento boschivo. Può essere prevenuto con opere di imbrigliamento dei deflussi, di consolidamento dei terreni, di rimboschimento e di razionalizzazione delle pratiche agricole, più ampiamente, di controllo nell’uso del suolo.</a:t>
            </a:r>
          </a:p>
          <a:p>
            <a:endParaRPr lang="it-IT" dirty="0"/>
          </a:p>
          <a:p>
            <a:r>
              <a:rPr lang="it-IT" dirty="0"/>
              <a:t>COME L’IMMAGINE QUI ACCANTO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473762" y="3406747"/>
            <a:ext cx="1025236" cy="10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7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8630" y="-207818"/>
            <a:ext cx="10102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7200" dirty="0"/>
              <a:t>Fattori di rischio</a:t>
            </a:r>
          </a:p>
        </p:txBody>
      </p:sp>
      <p:sp>
        <p:nvSpPr>
          <p:cNvPr id="3" name="Rettangolo 2"/>
          <p:cNvSpPr/>
          <p:nvPr/>
        </p:nvSpPr>
        <p:spPr>
          <a:xfrm>
            <a:off x="327674" y="872836"/>
            <a:ext cx="64333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Rientrano nell'ambito dei fenomeni che alterano, spesso in modo catastrofico, l'equilibrio geomorfologico dei territori, l'erosione idrica diffusa e profonda (frane), le alluvioni, l'erosione marina (arretramento dei litorali), la subsidenza indotta dalle attività antropiche, e le valanghe, ovvero tutti quei fenomeni per combattere gli effetti dei quali si richiedono interventi di difesa del suolo finalizzati alla previsione, prevenzione e mitigazione del rischio idrogeologico. La dimensione del problema è particolarmente rilevante in Italia, dove dal 1918 al 1994 sono stati registrati rispettivamente oltre 17.000 e oltre 7000 eventi franosi e alluvionali calamitosi, i quali nell'ultimo ventennio del Novecento hanno provocato danni al patrimonio stimati in 30.000 miliardi di lire e 645 decessi; la tendenza all'aumento degli eventi idrogeologici catastrofici, fatta registrare negli ultimi anni, si può mettere in relazione con pratiche di gestione del territorio che hanno privilegiato l'occupazione e lo sfruttamento indiscriminati del suolo, e solo marginalmente con mutazioni delle condizioni meteorologiche medie indotte da variazioni climatiche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872836"/>
            <a:ext cx="4387059" cy="5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7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  IN CASO DI FRANE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Prima</a:t>
            </a:r>
          </a:p>
        </p:txBody>
      </p:sp>
      <p:pic>
        <p:nvPicPr>
          <p:cNvPr id="8" name="Segnaposto contenuto 7" descr="&lt;strong&gt;Frane&lt;/strong&gt; e alluvioni, servono 40 miliardi per mettere in ..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25" y="2505075"/>
            <a:ext cx="4520942" cy="3295839"/>
          </a:xfrm>
        </p:spPr>
      </p:pic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-1981762" y="1681163"/>
            <a:ext cx="5183188" cy="823912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79875" y="2505075"/>
            <a:ext cx="42103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dirty="0"/>
              <a:t>Contatta il tuo Comune per sapere se nel territorio comunale sono presenti aree a rischio di frana; Stando in condizioni di sicurezza, osserva il terreno nelle tue vicinanze per rilevare la presenza di piccole frane o di piccole variazioni del terreno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17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Durante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/>
              <a:t>Se la frana viene verso di te o se è sotto di te, allontanati il più velocemente possibile, cercando di raggiungere un posto più elevato o stabile;</a:t>
            </a:r>
          </a:p>
          <a:p>
            <a:r>
              <a:rPr lang="it-IT" dirty="0"/>
              <a:t>Se non è possibile scappare, rannicchiati il più possibile su te stesso e proteggi la tua testa;</a:t>
            </a:r>
          </a:p>
          <a:p>
            <a:r>
              <a:rPr lang="it-IT" dirty="0"/>
              <a:t>Guarda sempre verso la frana facendo attenzione a pietre o ad altri oggetti che, rimbalzando, ti potrebbero colpire;</a:t>
            </a:r>
          </a:p>
          <a:p>
            <a:r>
              <a:rPr lang="it-IT" dirty="0"/>
              <a:t>Non soffermarti sotto pali o tralicci: potrebbero crollare o cadere;</a:t>
            </a:r>
          </a:p>
          <a:p>
            <a:r>
              <a:rPr lang="it-IT" dirty="0"/>
              <a:t>Non avvicinarti al ciglio di una frana perché è instabile;</a:t>
            </a:r>
          </a:p>
          <a:p>
            <a:r>
              <a:rPr lang="it-IT" dirty="0"/>
              <a:t>Se stai percorrendo una strada e ti imbatti in una frana appena caduta, cerca di segnalare il pericolo alle altre automobili che potrebbero sopraggiungere.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60473" y="1690689"/>
            <a:ext cx="633152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Dopo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/>
              <a:t>Controlla </a:t>
            </a:r>
            <a:r>
              <a:rPr lang="it-IT" dirty="0" err="1"/>
              <a:t>velocamente</a:t>
            </a:r>
            <a:r>
              <a:rPr lang="it-IT" dirty="0"/>
              <a:t> se ci sono feriti o persone intrappolate nell’area in frana, senza entrarvi direttamente. In questo caso, segnala la presenza di queste persone ai soccorritori;</a:t>
            </a:r>
          </a:p>
          <a:p>
            <a:r>
              <a:rPr lang="it-IT" dirty="0"/>
              <a:t>Subito dopo allontanati dall’area in frana. Può esservi il rischio di altri movimenti del terreno;</a:t>
            </a:r>
          </a:p>
          <a:p>
            <a:r>
              <a:rPr lang="it-IT" dirty="0"/>
              <a:t>Verifica se vi sono persone che necessitano assistenza, in particolar modo bambini, anziani e persone disabili;</a:t>
            </a:r>
          </a:p>
          <a:p>
            <a:r>
              <a:rPr lang="it-IT" dirty="0"/>
              <a:t>Le frane possono spesso provocare la rottura di linee elettriche, del gas e dell’acqua, insieme all’interruzione di strade e ferrovie. Segnala eventuali interruzioni alle autorità competenti;</a:t>
            </a:r>
          </a:p>
          <a:p>
            <a:r>
              <a:rPr lang="it-IT" dirty="0"/>
              <a:t>Nel caso di perdita di gas da un palazzo, non entrare per chiudere il rubinetto. Verifica se vi è un interruttore generale fuori dall’abitazione ed in questo caso chiudilo. Segnala questa notizia ai Vigili del Fuoco o ad altro personale specializzato.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60473" y="1681163"/>
            <a:ext cx="6331527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0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IN CASO DI ALLUVIONI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7202" y="1101012"/>
            <a:ext cx="1245696" cy="589676"/>
          </a:xfrm>
        </p:spPr>
        <p:txBody>
          <a:bodyPr>
            <a:noAutofit/>
          </a:bodyPr>
          <a:lstStyle/>
          <a:p>
            <a:r>
              <a:rPr lang="it-IT" sz="2800" dirty="0"/>
              <a:t>Prima</a:t>
            </a:r>
          </a:p>
        </p:txBody>
      </p:sp>
      <p:pic>
        <p:nvPicPr>
          <p:cNvPr id="7" name="Segnaposto contenuto 6" descr="Mezzo miliardo di opere per prevenire le &lt;strong&gt;alluvioni&lt;/strong&gt; - La Stamp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79" y="1681164"/>
            <a:ext cx="5893521" cy="5176836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78469" y="1681163"/>
            <a:ext cx="5262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404041"/>
                </a:solidFill>
                <a:latin typeface="Arial" panose="020B0604020202020204" pitchFamily="34" charset="0"/>
              </a:rPr>
              <a:t>Se sei in un luogo chiuso</a:t>
            </a:r>
            <a:endParaRPr lang="it-IT" dirty="0">
              <a:solidFill>
                <a:srgbClr val="40404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Non scendere in cantine, seminterrati o garage per mettere al sicuro i beni: rischi la vita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Non uscire assolutamente per mettere al sicuro l’automobile.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Se ti trovi in un locale seminterrato o al piano terra, sali ai piani superiori. Evita l’ascensore: si può bloccare. Aiuta gli anziani e le persone  con disabilità che si trovano nell’edificio.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Chiudi il gas e disattiva l’impianto elettrico. Non toccare impianti e apparecchi elettrici con mani o piedi bagnati. Non bere acqua dal  rubinetto: potrebbe essere contaminata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Limita l’uso del cellulare: tenere libere le linee facilita i soccorsi.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Tieniti informato su come evolve la situazione e segui le indicazioni fornite dalle autorità</a:t>
            </a:r>
          </a:p>
        </p:txBody>
      </p:sp>
    </p:spTree>
    <p:extLst>
      <p:ext uri="{BB962C8B-B14F-4D97-AF65-F5344CB8AC3E}">
        <p14:creationId xmlns:p14="http://schemas.microsoft.com/office/powerpoint/2010/main" val="55873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717751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>
                <a:solidFill>
                  <a:srgbClr val="404041"/>
                </a:solidFill>
                <a:latin typeface="Arial" panose="020B0604020202020204" pitchFamily="34" charset="0"/>
              </a:rPr>
              <a:t>Se sei all’aperto</a:t>
            </a:r>
            <a:endParaRPr lang="it-IT" dirty="0">
              <a:solidFill>
                <a:srgbClr val="40404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Allontanati dalla zona allagata: per la velocità con cui scorre l’acqua, anche pochi centimetri potrebbero farti cadere.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Raggiungi rapidamente l’area vicina più elevata evitando di dirigerti verso pendii o scarpate artificiali che potrebbero franare.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Fai attenzione a dove cammini: potrebbero esserci voragini, buche, tombini aperti ecc.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Evita di utilizzare l’automobile. Anche pochi centimetri d’acqua potrebbero farti perdere il controllo del veicolo o causarne lo spegnimento:  rischi di rimanere intrappolato.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Evita sottopassi, argini, ponti: sostare o transitare in questi luoghi può essere molto pericoloso.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Limita l’uso del cellulare: tenere libere le linee facilita i soccorsi.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Tieniti informato su come evolve la situazione e segui le indicazioni fornite dalle autorità.</a:t>
            </a:r>
          </a:p>
          <a:p>
            <a:endParaRPr lang="it-IT" dirty="0">
              <a:solidFill>
                <a:srgbClr val="40404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865" y="1012601"/>
            <a:ext cx="6015135" cy="584539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1194531"/>
            <a:ext cx="160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Durante</a:t>
            </a:r>
          </a:p>
        </p:txBody>
      </p:sp>
    </p:spTree>
    <p:extLst>
      <p:ext uri="{BB962C8B-B14F-4D97-AF65-F5344CB8AC3E}">
        <p14:creationId xmlns:p14="http://schemas.microsoft.com/office/powerpoint/2010/main" val="76694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77968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Segui le indicazioni delle autorità prima di intraprendere qualsiasi azione, come rientrare in casa, spalare fango, svuotare acqua dalle  cantine ecc.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Non transitare lungo strade allagate: potrebbero esserci voragini, buche, tombini aperti o cavi elettrici tranciati. Inoltre, l’acqua potrebbe  essere inquinata da carburanti o altre sostanze.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Fai attenzione anche alle zone dove l’acqua si è ritirata: il fondo stradale potrebbe essere indebolito e cedere.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Verifica se puoi riattivare il gas e l’impianto elettrico. Se necessario, chiedi il parere di un tecnico.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Prima di utilizzare i sistemi di scarico, informati che le reti fognarie, le fosse biologiche e i pozzi non siano danneggiati.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1"/>
                </a:solidFill>
                <a:latin typeface="Arial" panose="020B0604020202020204" pitchFamily="34" charset="0"/>
              </a:rPr>
              <a:t>- Prima di bere l’acqua dal rubinetto assicurati che ordinanze o avvisi comunali non lo vietino; non mangiare cibi che siano venuti a  contatto con l’acqua dell’alluvione: potrebbero essere contaminati.</a:t>
            </a:r>
            <a:endParaRPr lang="it-IT" b="0" i="0" u="none" strike="noStrike" dirty="0">
              <a:solidFill>
                <a:srgbClr val="40404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256467"/>
            <a:ext cx="117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Dopo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9686"/>
            <a:ext cx="6096000" cy="50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616</Words>
  <Application>Microsoft Office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Dissesti idrogeologici di</vt:lpstr>
      <vt:lpstr>Presentazione standard di PowerPoint</vt:lpstr>
      <vt:lpstr>Presentazione standard di PowerPoint</vt:lpstr>
      <vt:lpstr>  IN CASO DI FRANE</vt:lpstr>
      <vt:lpstr>Presentazione standard di PowerPoint</vt:lpstr>
      <vt:lpstr>Presentazione standard di PowerPoint</vt:lpstr>
      <vt:lpstr>IN CASO DI ALLUVIONI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</dc:creator>
  <cp:lastModifiedBy>Utente Windows</cp:lastModifiedBy>
  <cp:revision>20</cp:revision>
  <dcterms:created xsi:type="dcterms:W3CDTF">2018-11-20T14:58:22Z</dcterms:created>
  <dcterms:modified xsi:type="dcterms:W3CDTF">2018-11-28T06:10:57Z</dcterms:modified>
</cp:coreProperties>
</file>